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2" r:id="rId3"/>
    <p:sldId id="262" r:id="rId4"/>
    <p:sldId id="263" r:id="rId5"/>
    <p:sldId id="258" r:id="rId6"/>
    <p:sldId id="259" r:id="rId7"/>
    <p:sldId id="260" r:id="rId8"/>
    <p:sldId id="261" r:id="rId9"/>
    <p:sldId id="264" r:id="rId10"/>
    <p:sldId id="267" r:id="rId11"/>
    <p:sldId id="269" r:id="rId12"/>
    <p:sldId id="270" r:id="rId13"/>
    <p:sldId id="271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D0412-00A8-4A3B-B604-C33F44CF6461}" type="datetimeFigureOut">
              <a:rPr lang="ru-RU" smtClean="0"/>
              <a:t>10.10.2021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56002-E63C-4D0F-B25F-8CAA96A298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358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D0412-00A8-4A3B-B604-C33F44CF6461}" type="datetimeFigureOut">
              <a:rPr lang="ru-RU" smtClean="0"/>
              <a:t>10.10.2021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56002-E63C-4D0F-B25F-8CAA96A298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9066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D0412-00A8-4A3B-B604-C33F44CF6461}" type="datetimeFigureOut">
              <a:rPr lang="ru-RU" smtClean="0"/>
              <a:t>10.10.2021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56002-E63C-4D0F-B25F-8CAA96A298A2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022065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D0412-00A8-4A3B-B604-C33F44CF6461}" type="datetimeFigureOut">
              <a:rPr lang="ru-RU" smtClean="0"/>
              <a:t>10.10.2021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56002-E63C-4D0F-B25F-8CAA96A298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47362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D0412-00A8-4A3B-B604-C33F44CF6461}" type="datetimeFigureOut">
              <a:rPr lang="ru-RU" smtClean="0"/>
              <a:t>10.10.2021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56002-E63C-4D0F-B25F-8CAA96A298A2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28788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D0412-00A8-4A3B-B604-C33F44CF6461}" type="datetimeFigureOut">
              <a:rPr lang="ru-RU" smtClean="0"/>
              <a:t>10.10.2021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56002-E63C-4D0F-B25F-8CAA96A298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72392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D0412-00A8-4A3B-B604-C33F44CF6461}" type="datetimeFigureOut">
              <a:rPr lang="ru-RU" smtClean="0"/>
              <a:t>10.10.2021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56002-E63C-4D0F-B25F-8CAA96A298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12495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D0412-00A8-4A3B-B604-C33F44CF6461}" type="datetimeFigureOut">
              <a:rPr lang="ru-RU" smtClean="0"/>
              <a:t>10.10.2021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56002-E63C-4D0F-B25F-8CAA96A298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3332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D0412-00A8-4A3B-B604-C33F44CF6461}" type="datetimeFigureOut">
              <a:rPr lang="ru-RU" smtClean="0"/>
              <a:t>10.10.2021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56002-E63C-4D0F-B25F-8CAA96A298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1032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D0412-00A8-4A3B-B604-C33F44CF6461}" type="datetimeFigureOut">
              <a:rPr lang="ru-RU" smtClean="0"/>
              <a:t>10.10.2021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56002-E63C-4D0F-B25F-8CAA96A298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2667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D0412-00A8-4A3B-B604-C33F44CF6461}" type="datetimeFigureOut">
              <a:rPr lang="ru-RU" smtClean="0"/>
              <a:t>10.10.2021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56002-E63C-4D0F-B25F-8CAA96A298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6417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D0412-00A8-4A3B-B604-C33F44CF6461}" type="datetimeFigureOut">
              <a:rPr lang="ru-RU" smtClean="0"/>
              <a:t>10.10.2021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56002-E63C-4D0F-B25F-8CAA96A298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415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D0412-00A8-4A3B-B604-C33F44CF6461}" type="datetimeFigureOut">
              <a:rPr lang="ru-RU" smtClean="0"/>
              <a:t>10.10.2021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56002-E63C-4D0F-B25F-8CAA96A298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4154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D0412-00A8-4A3B-B604-C33F44CF6461}" type="datetimeFigureOut">
              <a:rPr lang="ru-RU" smtClean="0"/>
              <a:t>10.10.2021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56002-E63C-4D0F-B25F-8CAA96A298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2933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D0412-00A8-4A3B-B604-C33F44CF6461}" type="datetimeFigureOut">
              <a:rPr lang="ru-RU" smtClean="0"/>
              <a:t>10.10.2021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56002-E63C-4D0F-B25F-8CAA96A298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594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D0412-00A8-4A3B-B604-C33F44CF6461}" type="datetimeFigureOut">
              <a:rPr lang="ru-RU" smtClean="0"/>
              <a:t>10.10.2021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56002-E63C-4D0F-B25F-8CAA96A298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520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ED0412-00A8-4A3B-B604-C33F44CF6461}" type="datetimeFigureOut">
              <a:rPr lang="ru-RU" smtClean="0"/>
              <a:t>10.10.2021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1056002-E63C-4D0F-B25F-8CAA96A298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6159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203201"/>
            <a:ext cx="9144000" cy="1006764"/>
          </a:xfrm>
        </p:spPr>
        <p:txBody>
          <a:bodyPr/>
          <a:lstStyle/>
          <a:p>
            <a:pPr algn="ctr"/>
            <a:r>
              <a:rPr lang="ru-RU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Государственное бюджетное дошкольное образовательное учреждение </a:t>
            </a:r>
            <a:br>
              <a:rPr lang="ru-RU" sz="1800" dirty="0">
                <a:solidFill>
                  <a:srgbClr val="0070C0"/>
                </a:solidFill>
                <a:latin typeface="Comic Sans MS" panose="030F0702030302020204" pitchFamily="66" charset="0"/>
              </a:rPr>
            </a:br>
            <a:r>
              <a:rPr lang="ru-RU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детский сад № </a:t>
            </a:r>
            <a:r>
              <a:rPr lang="ru-RU" sz="18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1 </a:t>
            </a:r>
            <a:r>
              <a:rPr lang="ru-RU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общеразвивающего вида</a:t>
            </a:r>
            <a:br>
              <a:rPr lang="ru-RU" sz="1800" dirty="0">
                <a:solidFill>
                  <a:srgbClr val="0070C0"/>
                </a:solidFill>
                <a:latin typeface="Comic Sans MS" panose="030F0702030302020204" pitchFamily="66" charset="0"/>
              </a:rPr>
            </a:br>
            <a:r>
              <a:rPr lang="ru-RU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Кировского района Санкт-Петербурга</a:t>
            </a:r>
            <a:endParaRPr lang="ru-RU" dirty="0">
              <a:latin typeface="Comic Sans MS" panose="030F0702030302020204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2198255"/>
            <a:ext cx="9144000" cy="3777672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2400" dirty="0" smtClean="0">
                <a:solidFill>
                  <a:schemeClr val="accent2"/>
                </a:solidFill>
                <a:latin typeface="Comic Sans MS" panose="030F0702030302020204" pitchFamily="66" charset="0"/>
              </a:rPr>
              <a:t>«Интеллект </a:t>
            </a:r>
            <a:r>
              <a:rPr lang="ru-RU" sz="2400" dirty="0">
                <a:solidFill>
                  <a:schemeClr val="accent2"/>
                </a:solidFill>
                <a:latin typeface="Comic Sans MS" panose="030F0702030302020204" pitchFamily="66" charset="0"/>
              </a:rPr>
              <a:t>- карты как средство </a:t>
            </a:r>
            <a:endParaRPr lang="ru-RU" sz="2400" dirty="0" smtClean="0">
              <a:solidFill>
                <a:schemeClr val="accent2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ru-RU" sz="2400" dirty="0" smtClean="0">
                <a:solidFill>
                  <a:schemeClr val="accent2"/>
                </a:solidFill>
                <a:latin typeface="Comic Sans MS" panose="030F0702030302020204" pitchFamily="66" charset="0"/>
              </a:rPr>
              <a:t>формирования знаний </a:t>
            </a:r>
            <a:r>
              <a:rPr lang="ru-RU" sz="2400" dirty="0">
                <a:solidFill>
                  <a:schemeClr val="accent2"/>
                </a:solidFill>
                <a:latin typeface="Comic Sans MS" panose="030F0702030302020204" pitchFamily="66" charset="0"/>
              </a:rPr>
              <a:t>у детей </a:t>
            </a:r>
            <a:endParaRPr lang="ru-RU" sz="2400" dirty="0" smtClean="0">
              <a:solidFill>
                <a:schemeClr val="accent2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ru-RU" sz="2400" dirty="0" smtClean="0">
                <a:solidFill>
                  <a:schemeClr val="accent2"/>
                </a:solidFill>
                <a:latin typeface="Comic Sans MS" panose="030F0702030302020204" pitchFamily="66" charset="0"/>
              </a:rPr>
              <a:t>дошкольного </a:t>
            </a:r>
            <a:r>
              <a:rPr lang="ru-RU" sz="2400" dirty="0">
                <a:solidFill>
                  <a:schemeClr val="accent2"/>
                </a:solidFill>
                <a:latin typeface="Comic Sans MS" panose="030F0702030302020204" pitchFamily="66" charset="0"/>
              </a:rPr>
              <a:t>возраста </a:t>
            </a:r>
            <a:r>
              <a:rPr lang="ru-RU" sz="2400">
                <a:solidFill>
                  <a:schemeClr val="accent2"/>
                </a:solidFill>
                <a:latin typeface="Comic Sans MS" panose="030F0702030302020204" pitchFamily="66" charset="0"/>
              </a:rPr>
              <a:t>об </a:t>
            </a:r>
            <a:r>
              <a:rPr lang="ru-RU" sz="2400" smtClean="0">
                <a:solidFill>
                  <a:schemeClr val="accent2"/>
                </a:solidFill>
                <a:latin typeface="Comic Sans MS" panose="030F0702030302020204" pitchFamily="66" charset="0"/>
              </a:rPr>
              <a:t>Интернете»</a:t>
            </a:r>
            <a:endParaRPr lang="ru-RU" sz="2400" dirty="0" smtClean="0">
              <a:solidFill>
                <a:schemeClr val="accent2"/>
              </a:solidFill>
              <a:latin typeface="Comic Sans MS" panose="030F0702030302020204" pitchFamily="66" charset="0"/>
            </a:endParaRPr>
          </a:p>
          <a:p>
            <a:pPr algn="r"/>
            <a:endParaRPr lang="ru-RU" dirty="0" smtClean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algn="r"/>
            <a:endParaRPr lang="ru-RU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algn="r"/>
            <a:r>
              <a:rPr lang="ru-RU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Воспитатель</a:t>
            </a:r>
            <a:r>
              <a:rPr lang="ru-RU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: </a:t>
            </a:r>
            <a:r>
              <a:rPr lang="ru-RU" dirty="0" err="1" smtClean="0">
                <a:solidFill>
                  <a:srgbClr val="0070C0"/>
                </a:solidFill>
                <a:latin typeface="Comic Sans MS" panose="030F0702030302020204" pitchFamily="66" charset="0"/>
              </a:rPr>
              <a:t>Бобкова</a:t>
            </a:r>
            <a:r>
              <a:rPr lang="ru-RU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 Татьяна Александровна</a:t>
            </a:r>
          </a:p>
          <a:p>
            <a:pPr algn="r"/>
            <a:endParaRPr lang="ru-RU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algn="r"/>
            <a:endParaRPr lang="ru-RU" dirty="0" smtClean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ru-RU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2021г</a:t>
            </a:r>
          </a:p>
          <a:p>
            <a:endParaRPr lang="ru-RU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ru-RU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ru-RU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ru-RU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ru-RU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6729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02" y="221673"/>
            <a:ext cx="8373468" cy="6261966"/>
          </a:xfrm>
          <a:prstGeom prst="rect">
            <a:avLst/>
          </a:prstGeom>
          <a:ln>
            <a:solidFill>
              <a:schemeClr val="accent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99952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Comic Sans MS" panose="030F0702030302020204" pitchFamily="66" charset="0"/>
              </a:rPr>
              <a:t>Вывод</a:t>
            </a:r>
            <a:endParaRPr lang="ru-RU" dirty="0">
              <a:latin typeface="Comic Sans MS" panose="030F0702030302020204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Метод интеллект – карт является универсальным способом систематизации знаний, планирования действий и способом фиксации детских идей, мыслей и ответов.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Конечно, мы можем ответить на детский вопрос взрослым и научным языком, но мы то знаем, что нам нужно создать такие условия для ребенка, в которых развивались бы такие качества как любознательность, самостоятельность и инициативность.</a:t>
            </a:r>
            <a:endParaRPr lang="ru-RU" sz="200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498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Comic Sans MS" panose="030F0702030302020204" pitchFamily="66" charset="0"/>
              </a:rPr>
              <a:t>Источники</a:t>
            </a:r>
            <a:endParaRPr lang="ru-RU" dirty="0">
              <a:latin typeface="Comic Sans MS" panose="030F0702030302020204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1. «Тони </a:t>
            </a:r>
            <a:r>
              <a:rPr lang="ru-RU" sz="2000" dirty="0" err="1">
                <a:solidFill>
                  <a:srgbClr val="0070C0"/>
                </a:solidFill>
                <a:latin typeface="Comic Sans MS" panose="030F0702030302020204" pitchFamily="66" charset="0"/>
              </a:rPr>
              <a:t>Бьюзен</a:t>
            </a:r>
            <a:r>
              <a:rPr lang="ru-RU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. Интеллект-карты. Полное руководство по мощному </a:t>
            </a:r>
            <a:r>
              <a:rPr lang="ru-RU" sz="20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инструменту мышления</a:t>
            </a:r>
            <a:r>
              <a:rPr lang="ru-RU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»: Манн, Иванов и Фербер; Москва; </a:t>
            </a:r>
            <a:r>
              <a:rPr lang="ru-RU" sz="20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2019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2. </a:t>
            </a:r>
            <a:r>
              <a:rPr lang="ru-RU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Акименко В.М</a:t>
            </a:r>
            <a:r>
              <a:rPr lang="ru-RU" sz="20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. Применение </a:t>
            </a:r>
            <a:r>
              <a:rPr lang="ru-RU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интеллектуальных карт в процессе обучения дошкольников/Журнал Начальная школа, вып.7/12</a:t>
            </a:r>
            <a:r>
              <a:rPr lang="ru-RU" sz="20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.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3. Интернет – ресурсы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4</a:t>
            </a:r>
            <a:r>
              <a:rPr lang="ru-RU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. Кирилина </a:t>
            </a:r>
            <a:r>
              <a:rPr lang="ru-RU" sz="20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Р. Интеллект-карты </a:t>
            </a:r>
            <a:r>
              <a:rPr lang="ru-RU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от А до Я  /  Р. Кирилина —  «</a:t>
            </a:r>
            <a:r>
              <a:rPr lang="ru-RU" sz="20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Издательские решения»</a:t>
            </a:r>
            <a:r>
              <a:rPr lang="ru-RU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 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7770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0" y="2160588"/>
            <a:ext cx="8596313" cy="388143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СПАСИБО ЗА ВНИМАНИЕ!</a:t>
            </a:r>
            <a:endParaRPr lang="ru-RU" sz="440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1195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722" y="717550"/>
            <a:ext cx="7240587" cy="5211763"/>
          </a:xfrm>
        </p:spPr>
      </p:pic>
    </p:spTree>
    <p:extLst>
      <p:ext uri="{BB962C8B-B14F-4D97-AF65-F5344CB8AC3E}">
        <p14:creationId xmlns:p14="http://schemas.microsoft.com/office/powerpoint/2010/main" val="2004934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Comic Sans MS" panose="030F0702030302020204" pitchFamily="66" charset="0"/>
              </a:rPr>
              <a:t>Цели</a:t>
            </a:r>
            <a:endParaRPr lang="ru-RU" dirty="0">
              <a:latin typeface="Comic Sans MS" panose="030F0702030302020204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Создание ПДР (пространства детской реализации) как основного инструмента развития личности ребенка через создание интеллект – карт. </a:t>
            </a:r>
          </a:p>
          <a:p>
            <a:r>
              <a:rPr lang="ru-RU" sz="20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Научиться </a:t>
            </a:r>
            <a:r>
              <a:rPr lang="ru-RU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систематизировать полученную информацию, правильно хранить ее, использовать при необходимости и анализировать</a:t>
            </a:r>
            <a:r>
              <a:rPr lang="ru-RU" sz="20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42759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Comic Sans MS" panose="030F0702030302020204" pitchFamily="66" charset="0"/>
              </a:rPr>
              <a:t>Задачи</a:t>
            </a:r>
            <a:endParaRPr lang="ru-RU" dirty="0">
              <a:latin typeface="Comic Sans MS" panose="030F0702030302020204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1. Учить детей старшего дошкольного возраста создавать интеллект – карты, </a:t>
            </a:r>
            <a:r>
              <a:rPr lang="ru-RU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собирать материал (информацию) о предмете, явлении, </a:t>
            </a:r>
            <a:r>
              <a:rPr lang="ru-RU" sz="20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объекте, планировать действия.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2.</a:t>
            </a:r>
            <a:r>
              <a:rPr lang="ru-RU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 Формировать умение последовательно и самостоятельно </a:t>
            </a:r>
            <a:r>
              <a:rPr lang="ru-RU" sz="20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высказывать </a:t>
            </a:r>
            <a:r>
              <a:rPr lang="ru-RU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свои мысли, выделять главное, обобщать, </a:t>
            </a:r>
            <a:r>
              <a:rPr lang="ru-RU" sz="20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систематизировать.</a:t>
            </a:r>
            <a:endParaRPr lang="ru-RU" sz="20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ru-RU" sz="20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3. Расширять словарный запас, совершенствовать связную речь детей.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4. Развивать процессы мышления, память, воображение.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5. Воспитывать умение работать в команде.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538411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Comic Sans MS" panose="030F0702030302020204" pitchFamily="66" charset="0"/>
              </a:rPr>
              <a:t>Интеллект - карта</a:t>
            </a:r>
            <a:endParaRPr lang="ru-RU" dirty="0">
              <a:latin typeface="Comic Sans MS" panose="030F0702030302020204" pitchFamily="66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Интеллект – карта, или карта мышления (</a:t>
            </a:r>
            <a:r>
              <a:rPr lang="en-US" sz="20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mind – maps) – </a:t>
            </a:r>
            <a:r>
              <a:rPr lang="ru-RU" sz="20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это отображение на бумаге эффективного способа думать, запоминать, вспоминать, решать </a:t>
            </a:r>
            <a:r>
              <a:rPr lang="ru-RU" sz="2000" smtClean="0">
                <a:solidFill>
                  <a:srgbClr val="0070C0"/>
                </a:solidFill>
                <a:latin typeface="Comic Sans MS" panose="030F0702030302020204" pitchFamily="66" charset="0"/>
              </a:rPr>
              <a:t>творческие задачи, </a:t>
            </a:r>
            <a:r>
              <a:rPr lang="ru-RU" sz="20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а также возможность представить и наглядно выразить свои внутренние процессы обработки информации, вносить в них изменения, совершенствовать.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По другому их еще называют  так: «карта ума», «</a:t>
            </a:r>
            <a:r>
              <a:rPr lang="ru-RU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к</a:t>
            </a:r>
            <a:r>
              <a:rPr lang="ru-RU" sz="20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арта разума», карта памяти, «ментальная карта», «ассоциативная карта», «схема мышления», «мыслительная карта».</a:t>
            </a:r>
            <a:endParaRPr lang="ru-RU" sz="200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1403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Comic Sans MS" panose="030F0702030302020204" pitchFamily="66" charset="0"/>
              </a:rPr>
              <a:t>История возникновения </a:t>
            </a:r>
            <a:br>
              <a:rPr lang="ru-RU" dirty="0" smtClean="0">
                <a:latin typeface="Comic Sans MS" panose="030F0702030302020204" pitchFamily="66" charset="0"/>
              </a:rPr>
            </a:br>
            <a:r>
              <a:rPr lang="ru-RU" dirty="0" smtClean="0">
                <a:latin typeface="Comic Sans MS" panose="030F0702030302020204" pitchFamily="66" charset="0"/>
              </a:rPr>
              <a:t>интеллект - карт</a:t>
            </a:r>
            <a:endParaRPr lang="ru-RU" dirty="0">
              <a:latin typeface="Comic Sans MS" panose="030F0702030302020204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Понятие «интеллект-карты» (</a:t>
            </a:r>
            <a:r>
              <a:rPr lang="ru-RU" sz="2000" dirty="0" err="1">
                <a:solidFill>
                  <a:srgbClr val="0070C0"/>
                </a:solidFill>
                <a:latin typeface="Comic Sans MS" panose="030F0702030302020204" pitchFamily="66" charset="0"/>
              </a:rPr>
              <a:t>mind</a:t>
            </a:r>
            <a:r>
              <a:rPr lang="ru-RU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Comic Sans MS" panose="030F0702030302020204" pitchFamily="66" charset="0"/>
              </a:rPr>
              <a:t>maps</a:t>
            </a:r>
            <a:r>
              <a:rPr lang="ru-RU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) ввел психолог из Великобритании, автор методик запоминания, креативности и организации мышления, автор и соавтор более 100 книг Тони </a:t>
            </a:r>
            <a:r>
              <a:rPr lang="ru-RU" sz="2000" dirty="0" err="1">
                <a:solidFill>
                  <a:srgbClr val="0070C0"/>
                </a:solidFill>
                <a:latin typeface="Comic Sans MS" panose="030F0702030302020204" pitchFamily="66" charset="0"/>
              </a:rPr>
              <a:t>Бьюзен</a:t>
            </a:r>
            <a:r>
              <a:rPr lang="ru-RU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. </a:t>
            </a:r>
            <a:endParaRPr lang="ru-RU" sz="2000" dirty="0" smtClean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ru-RU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Использовать карты ума в работе с дошколятами предложила кандидат педагогических наук Валентина </a:t>
            </a:r>
            <a:r>
              <a:rPr lang="ru-RU" sz="20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Акименко, доцент кафедры специальной педагогики и предметных методик Ставропольского государственного педагогического института.</a:t>
            </a:r>
            <a:endParaRPr lang="ru-RU" sz="200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9938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Comic Sans MS" panose="030F0702030302020204" pitchFamily="66" charset="0"/>
              </a:rPr>
              <a:t>Актуальность </a:t>
            </a:r>
            <a:r>
              <a:rPr lang="en-US" dirty="0" smtClean="0">
                <a:latin typeface="Comic Sans MS" panose="030F0702030302020204" pitchFamily="66" charset="0"/>
              </a:rPr>
              <a:t>MIND MAPS</a:t>
            </a:r>
            <a:endParaRPr lang="ru-RU" dirty="0">
              <a:latin typeface="Comic Sans MS" panose="030F0702030302020204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Карты ума помогают педагогам проводить интеграцию речевого, познавательного и социально-коммуникативного развития. </a:t>
            </a:r>
          </a:p>
          <a:p>
            <a:pPr marL="0" indent="0">
              <a:buNone/>
            </a:pPr>
            <a:r>
              <a:rPr lang="ru-RU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Интеллект-карты развивают у детей такие навыки, как: 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- активность</a:t>
            </a:r>
            <a:r>
              <a:rPr lang="ru-RU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;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- любознательность</a:t>
            </a:r>
            <a:r>
              <a:rPr lang="ru-RU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;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- овладение </a:t>
            </a:r>
            <a:r>
              <a:rPr lang="ru-RU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средствами общения;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- овладение </a:t>
            </a:r>
            <a:r>
              <a:rPr lang="ru-RU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способами взаимодействия</a:t>
            </a:r>
            <a:r>
              <a:rPr lang="ru-RU" sz="20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.</a:t>
            </a:r>
          </a:p>
          <a:p>
            <a:pPr marL="0" indent="0">
              <a:buNone/>
            </a:pPr>
            <a:r>
              <a:rPr lang="ru-RU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Интеллект-карты помогают детям развивать связную, логичную, грамотную речь, а также самостоятельно и ясно излагать мысли, выделять главную из них и запоминать изученный материал.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9258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Comic Sans MS" panose="030F0702030302020204" pitchFamily="66" charset="0"/>
              </a:rPr>
              <a:t>Принципы создания </a:t>
            </a:r>
            <a:br>
              <a:rPr lang="ru-RU" dirty="0" smtClean="0">
                <a:latin typeface="Comic Sans MS" panose="030F0702030302020204" pitchFamily="66" charset="0"/>
              </a:rPr>
            </a:br>
            <a:r>
              <a:rPr lang="ru-RU" dirty="0" smtClean="0">
                <a:latin typeface="Comic Sans MS" panose="030F0702030302020204" pitchFamily="66" charset="0"/>
              </a:rPr>
              <a:t>интеллект - карты</a:t>
            </a:r>
            <a:endParaRPr lang="ru-RU" dirty="0">
              <a:latin typeface="Comic Sans MS" panose="030F0702030302020204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1. Лист нужно расположить горизонтально, потому что, чем больше лист, тем больше пространство для детского творчества и дополнений детских идей.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2.Читать интеллект – карту нужно с правого верхнего угла по часовой стрелке.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3.Создавая интеллект – карту нужно использовать разноцветные карандаши, фломастеры, маркеры и т.д., потому что цвет вдыхает в изображение жизнь и делает карту более привлекательной для детей.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4. От центрального объекта отходят разные ветви. Проявляйте творчество: не обязательно они должны быть прямыми, они могут быть изогнутыми, волнистыми, фигурными.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5. Желательно, чтобы главных ветвей было не больше 7. Тогда у детей не потеряется концентрация внимания.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6. И желательно, каждый объект, каждую идею выделять в свой контур, чтобы они не смешивались.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7. И главное, будьте готовы к созданию красивых интеллект – карт. </a:t>
            </a:r>
            <a:endParaRPr lang="ru-RU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1110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760" y="258763"/>
            <a:ext cx="8164949" cy="6105486"/>
          </a:xfrm>
          <a:prstGeom prst="rect">
            <a:avLst/>
          </a:prstGeom>
          <a:ln>
            <a:solidFill>
              <a:schemeClr val="accent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1617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5067</TotalTime>
  <Words>666</Words>
  <Application>Microsoft Office PowerPoint</Application>
  <PresentationFormat>Широкоэкранный</PresentationFormat>
  <Paragraphs>54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Comic Sans MS</vt:lpstr>
      <vt:lpstr>Trebuchet MS</vt:lpstr>
      <vt:lpstr>Wingdings 3</vt:lpstr>
      <vt:lpstr>Аспект</vt:lpstr>
      <vt:lpstr>Государственное бюджетное дошкольное образовательное учреждение  детский сад № 1 общеразвивающего вида Кировского района Санкт-Петербурга</vt:lpstr>
      <vt:lpstr>Презентация PowerPoint</vt:lpstr>
      <vt:lpstr>Цели</vt:lpstr>
      <vt:lpstr>Задачи</vt:lpstr>
      <vt:lpstr>Интеллект - карта</vt:lpstr>
      <vt:lpstr>История возникновения  интеллект - карт</vt:lpstr>
      <vt:lpstr>Актуальность MIND MAPS</vt:lpstr>
      <vt:lpstr>Принципы создания  интеллект - карты</vt:lpstr>
      <vt:lpstr>Презентация PowerPoint</vt:lpstr>
      <vt:lpstr>Презентация PowerPoint</vt:lpstr>
      <vt:lpstr>Вывод</vt:lpstr>
      <vt:lpstr>Источники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Государственное бюджетное дошкольное образовательное учреждение  детский сад № _1___ общеразвивающего вида Кировского района Санкт-Петербурга</dc:title>
  <dc:creator>User</dc:creator>
  <cp:lastModifiedBy>User</cp:lastModifiedBy>
  <cp:revision>90</cp:revision>
  <dcterms:created xsi:type="dcterms:W3CDTF">2021-04-28T06:43:17Z</dcterms:created>
  <dcterms:modified xsi:type="dcterms:W3CDTF">2021-10-10T17:08:43Z</dcterms:modified>
</cp:coreProperties>
</file>